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1487" r:id="rId5"/>
    <p:sldId id="1553" r:id="rId6"/>
    <p:sldId id="1556" r:id="rId7"/>
    <p:sldId id="1557" r:id="rId8"/>
    <p:sldId id="1558" r:id="rId9"/>
    <p:sldId id="1559" r:id="rId10"/>
    <p:sldId id="1560" r:id="rId11"/>
    <p:sldId id="1561" r:id="rId12"/>
    <p:sldId id="1548" r:id="rId13"/>
    <p:sldId id="1562" r:id="rId14"/>
    <p:sldId id="1549" r:id="rId15"/>
    <p:sldId id="1522" r:id="rId16"/>
    <p:sldId id="1523"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6"/>
            <p14:sldId id="1557"/>
            <p14:sldId id="1558"/>
            <p14:sldId id="1559"/>
            <p14:sldId id="1560"/>
            <p14:sldId id="1561"/>
            <p14:sldId id="1548"/>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986" autoAdjust="0"/>
  </p:normalViewPr>
  <p:slideViewPr>
    <p:cSldViewPr>
      <p:cViewPr varScale="1">
        <p:scale>
          <a:sx n="61" d="100"/>
          <a:sy n="61" d="100"/>
        </p:scale>
        <p:origin x="1242" y="72"/>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_</a:t>
            </a:r>
            <a:r>
              <a:rPr lang="en-US" sz="900" b="1" i="0" kern="1200" dirty="0" err="1">
                <a:solidFill>
                  <a:schemeClr val="tx1"/>
                </a:solidFill>
                <a:effectLst/>
                <a:latin typeface="Segoe UI Light" pitchFamily="34" charset="0"/>
                <a:ea typeface="+mn-ea"/>
                <a:cs typeface="+mn-cs"/>
              </a:rPr>
              <a:t>getSharePointListData</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6543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078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4664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3153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Exercise 3: Basic CRUD operations with no framework</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975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Basic CRUD with no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Digest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List Item Entity Type Names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Read, Create, Update, and Delete list items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41459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2" name="Group 11"/>
          <p:cNvGrpSpPr/>
          <p:nvPr/>
        </p:nvGrpSpPr>
        <p:grpSpPr>
          <a:xfrm>
            <a:off x="2401845" y="2345134"/>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List Item Entity Type Names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209230"/>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Read, Create, Update, and Delete list items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073326"/>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44802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55947"/>
          </a:xfrm>
        </p:spPr>
        <p:txBody>
          <a:bodyPr/>
          <a:lstStyle/>
          <a:p>
            <a:r>
              <a:rPr lang="en-US" sz="3200" dirty="0"/>
              <a:t>To Create and Update list items you must specify the item type in the request body</a:t>
            </a:r>
          </a:p>
          <a:p>
            <a:r>
              <a:rPr lang="en-US" sz="3200" dirty="0"/>
              <a:t>To get a List Item Entity Type, return the _</a:t>
            </a:r>
            <a:r>
              <a:rPr lang="en-US" sz="3200" dirty="0" err="1"/>
              <a:t>listName</a:t>
            </a:r>
            <a:r>
              <a:rPr lang="en-US" sz="3200" dirty="0"/>
              <a:t> property for the list, then parse the </a:t>
            </a:r>
            <a:r>
              <a:rPr lang="en-US" sz="3200" dirty="0" err="1"/>
              <a:t>ListItemEntityTypeFullName</a:t>
            </a:r>
            <a:r>
              <a:rPr lang="en-US" sz="3200" dirty="0"/>
              <a:t> value</a:t>
            </a:r>
          </a:p>
        </p:txBody>
      </p:sp>
      <p:sp>
        <p:nvSpPr>
          <p:cNvPr id="3" name="Title 2"/>
          <p:cNvSpPr>
            <a:spLocks noGrp="1"/>
          </p:cNvSpPr>
          <p:nvPr>
            <p:ph type="title"/>
          </p:nvPr>
        </p:nvSpPr>
        <p:spPr/>
        <p:txBody>
          <a:bodyPr/>
          <a:lstStyle/>
          <a:p>
            <a:r>
              <a:rPr lang="en-US" dirty="0"/>
              <a:t>List Item Entity Type Names</a:t>
            </a:r>
          </a:p>
        </p:txBody>
      </p:sp>
      <p:sp>
        <p:nvSpPr>
          <p:cNvPr id="5" name="TextBox 4"/>
          <p:cNvSpPr txBox="1"/>
          <p:nvPr/>
        </p:nvSpPr>
        <p:spPr>
          <a:xfrm>
            <a:off x="510133" y="3569270"/>
            <a:ext cx="11416209" cy="2819233"/>
          </a:xfrm>
          <a:prstGeom prst="rect">
            <a:avLst/>
          </a:prstGeom>
          <a:noFill/>
        </p:spPr>
        <p:txBody>
          <a:bodyPr wrap="square" lIns="182880" tIns="146304" rIns="182880" bIns="146304" rtlCol="0">
            <a:spAutoFit/>
          </a:bodyPr>
          <a:lstStyle/>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getListItemEntityTypeFullName</a:t>
            </a:r>
            <a:r>
              <a:rPr lang="en-US" sz="1600" dirty="0">
                <a:solidFill>
                  <a:srgbClr val="000000"/>
                </a:solidFill>
                <a:latin typeface="Consolas" panose="020B0609020204030204" pitchFamily="49" charset="0"/>
              </a:rPr>
              <a:t>(context: </a:t>
            </a:r>
            <a:r>
              <a:rPr lang="en-US" sz="1600" dirty="0" err="1">
                <a:solidFill>
                  <a:srgbClr val="000000"/>
                </a:solidFill>
                <a:latin typeface="Consolas" panose="020B0609020204030204" pitchFamily="49" charset="0"/>
              </a:rPr>
              <a:t>IWebPartContext</a:t>
            </a:r>
            <a:r>
              <a:rPr lang="en-US" sz="1600" dirty="0">
                <a:solidFill>
                  <a:srgbClr val="000000"/>
                </a:solidFill>
                <a:latin typeface="Consolas" panose="020B0609020204030204" pitchFamily="49" charset="0"/>
              </a:rPr>
              <a:t>):Promise&lt;string&gt;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context.spHttpClient.get</a:t>
            </a:r>
            <a:r>
              <a:rPr lang="en-US" sz="1600" dirty="0" smtClean="0">
                <a:solidFill>
                  <a:srgbClr val="000000"/>
                </a:solidFill>
                <a:latin typeface="Consolas" panose="020B0609020204030204" pitchFamily="49" charset="0"/>
              </a:rPr>
              <a:t>(</a:t>
            </a:r>
            <a:r>
              <a:rPr lang="en-US" sz="1600" dirty="0" err="1" smtClean="0">
                <a:solidFill>
                  <a:srgbClr val="000000"/>
                </a:solidFill>
                <a:latin typeface="Consolas" panose="020B0609020204030204" pitchFamily="49" charset="0"/>
              </a:rPr>
              <a:t>context.pageContext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"web"</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absoluteUrl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`/_</a:t>
            </a:r>
            <a:r>
              <a:rPr lang="en-US" sz="1600" dirty="0" err="1">
                <a:solidFill>
                  <a:srgbClr val="A31515"/>
                </a:solidFill>
                <a:latin typeface="Consolas" panose="020B0609020204030204" pitchFamily="49" charset="0"/>
              </a:rPr>
              <a:t>api</a:t>
            </a:r>
            <a:r>
              <a:rPr lang="en-US" sz="1600" dirty="0">
                <a:solidFill>
                  <a:srgbClr val="A31515"/>
                </a:solidFill>
                <a:latin typeface="Consolas" panose="020B0609020204030204" pitchFamily="49" charset="0"/>
              </a:rPr>
              <a:t>/web/lists/</a:t>
            </a:r>
            <a:r>
              <a:rPr lang="en-US" sz="1600" dirty="0" err="1">
                <a:solidFill>
                  <a:srgbClr val="A31515"/>
                </a:solidFill>
                <a:latin typeface="Consolas" panose="020B0609020204030204" pitchFamily="49" charset="0"/>
              </a:rPr>
              <a:t>GetByTitle</a:t>
            </a:r>
            <a:r>
              <a:rPr lang="en-US" sz="1600" dirty="0">
                <a:solidFill>
                  <a:srgbClr val="A31515"/>
                </a:solidFill>
                <a:latin typeface="Consolas" panose="020B0609020204030204" pitchFamily="49" charset="0"/>
              </a:rPr>
              <a:t>('${</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listName</a:t>
            </a:r>
            <a:r>
              <a:rPr lang="en-US" sz="1600" dirty="0" smtClean="0">
                <a:solidFill>
                  <a:srgbClr val="A31515"/>
                </a:solidFill>
                <a:latin typeface="Consolas" panose="020B0609020204030204" pitchFamily="49" charset="0"/>
              </a:rPr>
              <a:t>}')`</a:t>
            </a:r>
            <a:r>
              <a:rPr lang="en-US" sz="1600" dirty="0">
                <a:solidFill>
                  <a:schemeClr val="bg2">
                    <a:lumMod val="10000"/>
                  </a:schemeClr>
                </a:solidFill>
                <a:latin typeface="Consolas" panose="020B0609020204030204" pitchFamily="49" charset="0"/>
              </a:rPr>
              <a:t>, SPHttpClientConfigurations.v1</a:t>
            </a:r>
            <a:r>
              <a:rPr lang="en-US" sz="1600" dirty="0" smtClean="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.then((response: Response) =&gt;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response.json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.then((value) =&gt;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value[</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ListItemEntityTypeFullName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6535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1046440"/>
          </a:xfrm>
        </p:spPr>
        <p:txBody>
          <a:bodyPr/>
          <a:lstStyle/>
          <a:p>
            <a:r>
              <a:rPr lang="en-US" sz="2800" dirty="0"/>
              <a:t>Create an interface for the list items</a:t>
            </a:r>
          </a:p>
          <a:p>
            <a:r>
              <a:rPr lang="en-US" sz="2800" dirty="0"/>
              <a:t>Use the SharePoint context </a:t>
            </a:r>
            <a:r>
              <a:rPr lang="en-US" sz="2800" dirty="0" err="1"/>
              <a:t>httpClient</a:t>
            </a:r>
            <a:r>
              <a:rPr lang="en-US" sz="2800" dirty="0"/>
              <a:t> to call SharePoint REST APIs</a:t>
            </a:r>
            <a:endParaRPr lang="en-US" dirty="0"/>
          </a:p>
        </p:txBody>
      </p:sp>
      <p:sp>
        <p:nvSpPr>
          <p:cNvPr id="3" name="Title 2"/>
          <p:cNvSpPr>
            <a:spLocks noGrp="1"/>
          </p:cNvSpPr>
          <p:nvPr>
            <p:ph type="title"/>
          </p:nvPr>
        </p:nvSpPr>
        <p:spPr/>
        <p:txBody>
          <a:bodyPr/>
          <a:lstStyle/>
          <a:p>
            <a:r>
              <a:rPr lang="en-US" dirty="0"/>
              <a:t>Reading list items</a:t>
            </a:r>
          </a:p>
        </p:txBody>
      </p:sp>
      <p:sp>
        <p:nvSpPr>
          <p:cNvPr id="5" name="TextBox 4"/>
          <p:cNvSpPr txBox="1"/>
          <p:nvPr/>
        </p:nvSpPr>
        <p:spPr>
          <a:xfrm>
            <a:off x="471766" y="2259290"/>
            <a:ext cx="11690072" cy="4173450"/>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export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interface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Id: </a:t>
            </a:r>
            <a:r>
              <a:rPr lang="en-US" sz="1400" dirty="0">
                <a:solidFill>
                  <a:srgbClr val="0000FF"/>
                </a:solidFill>
                <a:latin typeface="Consolas" panose="020B0609020204030204" pitchFamily="49" charset="0"/>
              </a:rPr>
              <a:t>number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Title: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getListItems</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a:t>
            </a:r>
            <a:r>
              <a:rPr lang="en-US" sz="1400" dirty="0" err="1" smtClean="0">
                <a:solidFill>
                  <a:srgbClr val="000000"/>
                </a:solidFill>
                <a:latin typeface="Consolas" panose="020B0609020204030204" pitchFamily="49" charset="0"/>
              </a:rPr>
              <a:t>.spHttpClient.get</a:t>
            </a:r>
            <a:r>
              <a:rPr lang="en-US" sz="1400" dirty="0" smtClean="0">
                <a:solidFill>
                  <a:srgbClr val="000000"/>
                </a:solidFill>
                <a:latin typeface="Consolas" panose="020B0609020204030204" pitchFamily="49" charset="0"/>
              </a:rPr>
              <a:t>(</a:t>
            </a:r>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smtClean="0">
                <a:solidFill>
                  <a:srgbClr val="A31515"/>
                </a:solidFill>
                <a:latin typeface="Consolas" panose="020B0609020204030204" pitchFamily="49" charset="0"/>
              </a:rPr>
              <a:t>select=</a:t>
            </a:r>
            <a:r>
              <a:rPr lang="en-US" sz="1400" dirty="0" err="1" smtClean="0">
                <a:solidFill>
                  <a:srgbClr val="A31515"/>
                </a:solidFill>
                <a:latin typeface="Consolas" panose="020B0609020204030204" pitchFamily="49" charset="0"/>
              </a:rPr>
              <a:t>Id,Title</a:t>
            </a:r>
            <a:r>
              <a:rPr lang="en-US" sz="1400" dirty="0">
                <a:solidFill>
                  <a:srgbClr val="A31515"/>
                </a:solidFill>
                <a:latin typeface="Consolas" panose="020B0609020204030204" pitchFamily="49" charset="0"/>
              </a:rPr>
              <a:t>`</a:t>
            </a:r>
            <a:r>
              <a:rPr lang="en-US" sz="1400" dirty="0">
                <a:solidFill>
                  <a:schemeClr val="bg2">
                    <a:lumMod val="10000"/>
                  </a:schemeClr>
                </a:solidFill>
                <a:latin typeface="Consolas" panose="020B0609020204030204" pitchFamily="49" charset="0"/>
              </a:rPr>
              <a:t>, SPHttpClientConfigurations.v1</a:t>
            </a:r>
            <a:r>
              <a:rPr lang="en-US" sz="1400" dirty="0" smtClean="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.then((response: Response): Promise&lt;any&gt;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.then((data: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  =&gt;{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`Successfully loaded ${</a:t>
            </a:r>
            <a:r>
              <a:rPr lang="en-US" sz="1400" dirty="0" err="1">
                <a:solidFill>
                  <a:srgbClr val="000000"/>
                </a:solidFill>
                <a:latin typeface="Consolas" panose="020B0609020204030204" pitchFamily="49" charset="0"/>
              </a:rPr>
              <a:t>data.value.length</a:t>
            </a:r>
            <a:r>
              <a:rPr lang="en-US" sz="1400" dirty="0">
                <a:solidFill>
                  <a:srgbClr val="A31515"/>
                </a:solidFill>
                <a:latin typeface="Consolas" panose="020B0609020204030204" pitchFamily="49" charset="0"/>
              </a:rPr>
              <a:t>} items`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data.value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`Loading all items failed with error: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  }</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3043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smtClean="0"/>
              <a:t>Add </a:t>
            </a:r>
            <a:r>
              <a:rPr lang="en-US" sz="2800" dirty="0"/>
              <a:t>the List Item Entity Type to the @</a:t>
            </a:r>
            <a:r>
              <a:rPr lang="en-US"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t>
            </a:r>
            <a:r>
              <a:rPr lang="en-US" sz="2800" dirty="0" smtClean="0"/>
              <a:t>API</a:t>
            </a:r>
            <a:endParaRPr lang="en-US" sz="2800" dirty="0"/>
          </a:p>
        </p:txBody>
      </p:sp>
      <p:sp>
        <p:nvSpPr>
          <p:cNvPr id="3" name="Title 2"/>
          <p:cNvSpPr>
            <a:spLocks noGrp="1"/>
          </p:cNvSpPr>
          <p:nvPr>
            <p:ph type="title"/>
          </p:nvPr>
        </p:nvSpPr>
        <p:spPr/>
        <p:txBody>
          <a:bodyPr/>
          <a:lstStyle/>
          <a:p>
            <a:r>
              <a:rPr lang="en-US" dirty="0"/>
              <a:t>Creating list items</a:t>
            </a:r>
          </a:p>
        </p:txBody>
      </p:sp>
      <p:sp>
        <p:nvSpPr>
          <p:cNvPr id="5" name="Rectangle 4"/>
          <p:cNvSpPr/>
          <p:nvPr/>
        </p:nvSpPr>
        <p:spPr>
          <a:xfrm>
            <a:off x="5786189" y="1120998"/>
            <a:ext cx="6465371" cy="4832092"/>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JSON.parse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smtClean="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smtClean="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odata.type</a:t>
            </a:r>
            <a:r>
              <a:rPr lang="en-US" sz="1400" dirty="0">
                <a:solidFill>
                  <a:srgbClr val="A31515"/>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smtClean="0">
                <a:solidFill>
                  <a:srgbClr val="A31515"/>
                </a:solidFill>
                <a:latin typeface="Consolas" panose="020B0609020204030204" pitchFamily="49" charset="0"/>
              </a:rPr>
              <a:t>"</a:t>
            </a:r>
            <a:r>
              <a:rPr lang="en-US" sz="1400" dirty="0">
                <a:solidFill>
                  <a:srgbClr val="A31515"/>
                </a:solidFill>
                <a:latin typeface="Consolas" panose="020B0609020204030204" pitchFamily="49" charset="0"/>
              </a:rPr>
              <a:t>Title": "${</a:t>
            </a:r>
            <a:r>
              <a:rPr lang="en-US" sz="1400" dirty="0">
                <a:solidFill>
                  <a:srgbClr val="000000"/>
                </a:solidFill>
                <a:latin typeface="Consolas" panose="020B0609020204030204" pitchFamily="49" charset="0"/>
              </a:rPr>
              <a:t>title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smtClean="0">
                <a:solidFill>
                  <a:srgbClr val="A31515"/>
                </a:solidFill>
                <a:latin typeface="Consolas" panose="020B0609020204030204" pitchFamily="49" charset="0"/>
              </a:rPr>
              <a:t>}`</a:t>
            </a:r>
            <a:r>
              <a:rPr lang="en-US" sz="1400" dirty="0" smtClean="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smtClean="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smtClean="0">
                <a:solidFill>
                  <a:srgbClr val="A31515"/>
                </a:solidFill>
                <a:latin typeface="Consolas" panose="020B0609020204030204" pitchFamily="49" charset="0"/>
              </a:rPr>
              <a:t>}')</a:t>
            </a:r>
          </a:p>
          <a:p>
            <a:r>
              <a:rPr lang="en-US" sz="1400" dirty="0">
                <a:solidFill>
                  <a:srgbClr val="A31515"/>
                </a:solidFill>
                <a:latin typeface="Consolas" panose="020B0609020204030204" pitchFamily="49" charset="0"/>
              </a:rPr>
              <a:t> </a:t>
            </a:r>
            <a:r>
              <a:rPr lang="en-US" sz="1400" dirty="0" smtClean="0">
                <a:solidFill>
                  <a:srgbClr val="A31515"/>
                </a:solidFill>
                <a:latin typeface="Consolas" panose="020B0609020204030204" pitchFamily="49" charset="0"/>
              </a:rPr>
              <a:t>  /</a:t>
            </a:r>
            <a:r>
              <a:rPr lang="en-US" sz="1400" dirty="0">
                <a:solidFill>
                  <a:srgbClr val="A31515"/>
                </a:solidFill>
                <a:latin typeface="Consolas" panose="020B0609020204030204" pitchFamily="49" charset="0"/>
              </a:rPr>
              <a:t>items?$expand=</a:t>
            </a:r>
            <a:r>
              <a:rPr lang="en-US" sz="1400" dirty="0" err="1">
                <a:solidFill>
                  <a:srgbClr val="A31515"/>
                </a:solidFill>
                <a:latin typeface="Consolas" panose="020B0609020204030204" pitchFamily="49" charset="0"/>
              </a:rPr>
              <a:t>ListItemAllFields</a:t>
            </a:r>
            <a:r>
              <a:rPr lang="en-US" sz="1400" dirty="0" smtClean="0">
                <a:solidFill>
                  <a:srgbClr val="A31515"/>
                </a:solidFill>
                <a:latin typeface="Consolas" panose="020B0609020204030204" pitchFamily="49" charset="0"/>
              </a:rPr>
              <a:t>`</a:t>
            </a:r>
            <a:r>
              <a:rPr lang="en-US" sz="1400" dirty="0" smtClean="0">
                <a:solidFill>
                  <a:srgbClr val="000000"/>
                </a:solidFill>
                <a:latin typeface="Consolas" panose="020B0609020204030204" pitchFamily="49" charset="0"/>
              </a:rPr>
              <a:t>, </a:t>
            </a:r>
          </a:p>
          <a:p>
            <a:r>
              <a:rPr lang="en-US" sz="1400" dirty="0" smtClean="0">
                <a:solidFill>
                  <a:srgbClr val="000000"/>
                </a:solidFill>
                <a:latin typeface="Consolas" panose="020B0609020204030204" pitchFamily="49" charset="0"/>
              </a:rPr>
              <a:t>   SPHttpClientConfigurations.v1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body</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JSON.stringify</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p>
          <a:p>
            <a:r>
              <a:rPr lang="en-US" sz="1400" dirty="0" smtClean="0">
                <a:solidFill>
                  <a:srgbClr val="000000"/>
                </a:solidFill>
                <a:latin typeface="Consolas" panose="020B0609020204030204" pitchFamily="49" charset="0"/>
              </a:rPr>
              <a:t>     }</a:t>
            </a:r>
          </a:p>
          <a:p>
            <a:r>
              <a:rPr lang="en-US" sz="1400" dirty="0" smtClean="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.then((response: Response): Promise&lt;</a:t>
            </a:r>
            <a:r>
              <a:rPr lang="en-US" sz="1400" dirty="0" err="1" smtClean="0">
                <a:solidFill>
                  <a:srgbClr val="000000"/>
                </a:solidFill>
                <a:latin typeface="Consolas" panose="020B0609020204030204" pitchFamily="49" charset="0"/>
              </a:rPr>
              <a:t>IListItem</a:t>
            </a:r>
            <a:r>
              <a:rPr lang="en-US" sz="1400" dirty="0" smtClean="0">
                <a:solidFill>
                  <a:srgbClr val="000000"/>
                </a:solidFill>
                <a:latin typeface="Consolas" panose="020B0609020204030204" pitchFamily="49" charset="0"/>
              </a:rPr>
              <a:t>&gt; =&gt; {</a:t>
            </a:r>
          </a:p>
          <a:p>
            <a:r>
              <a:rPr lang="en-US" sz="1400" dirty="0" smtClean="0">
                <a:solidFill>
                  <a:srgbClr val="000000"/>
                </a:solidFill>
                <a:latin typeface="Consolas" panose="020B0609020204030204" pitchFamily="49" charset="0"/>
              </a:rPr>
              <a:t>  </a:t>
            </a:r>
            <a:r>
              <a:rPr lang="en-US" sz="1400" dirty="0" smtClean="0">
                <a:solidFill>
                  <a:srgbClr val="0000FF"/>
                </a:solidFill>
                <a:latin typeface="Consolas" panose="020B0609020204030204" pitchFamily="49" charset="0"/>
              </a:rPr>
              <a:t>return</a:t>
            </a:r>
            <a:r>
              <a:rPr lang="en-US" sz="1400" dirty="0" smtClean="0">
                <a:solidFill>
                  <a:srgbClr val="000000"/>
                </a:solidFill>
                <a:latin typeface="Consolas" panose="020B0609020204030204" pitchFamily="49" charset="0"/>
              </a:rPr>
              <a:t> </a:t>
            </a:r>
            <a:r>
              <a:rPr lang="en-US" sz="1400" dirty="0" err="1" smtClean="0">
                <a:solidFill>
                  <a:srgbClr val="000000"/>
                </a:solidFill>
                <a:latin typeface="Consolas" panose="020B0609020204030204" pitchFamily="49" charset="0"/>
              </a:rPr>
              <a:t>response.json</a:t>
            </a:r>
            <a:r>
              <a:rPr lang="en-US" sz="1400" dirty="0" smtClean="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a:t>
            </a:r>
            <a:endParaRPr lang="en-US" sz="1400" dirty="0" smtClean="0">
              <a:solidFill>
                <a:srgbClr val="0000FF"/>
              </a:solidFill>
              <a:latin typeface="Consolas" panose="020B0609020204030204" pitchFamily="49" charset="0"/>
            </a:endParaRPr>
          </a:p>
        </p:txBody>
      </p:sp>
    </p:spTree>
    <p:extLst>
      <p:ext uri="{BB962C8B-B14F-4D97-AF65-F5344CB8AC3E}">
        <p14:creationId xmlns:p14="http://schemas.microsoft.com/office/powerpoint/2010/main" val="3314521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smtClean="0"/>
              <a:t>Add </a:t>
            </a:r>
            <a:r>
              <a:rPr lang="en-US" sz="2800" dirty="0"/>
              <a:t>the List Item Entity Type to the @</a:t>
            </a:r>
            <a:r>
              <a:rPr lang="en-US"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t>
            </a:r>
            <a:r>
              <a:rPr lang="en-US" sz="2800" dirty="0" smtClean="0"/>
              <a:t>API</a:t>
            </a:r>
            <a:endParaRPr lang="en-US" sz="2800" dirty="0"/>
          </a:p>
        </p:txBody>
      </p:sp>
      <p:sp>
        <p:nvSpPr>
          <p:cNvPr id="3" name="Title 2"/>
          <p:cNvSpPr>
            <a:spLocks noGrp="1"/>
          </p:cNvSpPr>
          <p:nvPr>
            <p:ph type="title"/>
          </p:nvPr>
        </p:nvSpPr>
        <p:spPr/>
        <p:txBody>
          <a:bodyPr/>
          <a:lstStyle/>
          <a:p>
            <a:r>
              <a:rPr lang="en-US" dirty="0"/>
              <a:t>Updating list items</a:t>
            </a:r>
          </a:p>
        </p:txBody>
      </p:sp>
      <p:sp>
        <p:nvSpPr>
          <p:cNvPr id="5" name="Rectangle 4"/>
          <p:cNvSpPr/>
          <p:nvPr/>
        </p:nvSpPr>
        <p:spPr>
          <a:xfrm>
            <a:off x="5138117" y="1120998"/>
            <a:ext cx="7113443" cy="5262979"/>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JSON.parse</a:t>
            </a:r>
            <a:r>
              <a:rPr lang="en-US" sz="1400" dirty="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  </a:t>
            </a:r>
            <a:r>
              <a:rPr lang="en-US" sz="1400" dirty="0" smtClean="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smtClean="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odata.type</a:t>
            </a:r>
            <a:r>
              <a:rPr lang="en-US" sz="1400" dirty="0">
                <a:solidFill>
                  <a:srgbClr val="A31515"/>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smtClean="0">
                <a:solidFill>
                  <a:srgbClr val="A31515"/>
                </a:solidFill>
                <a:latin typeface="Consolas" panose="020B0609020204030204" pitchFamily="49" charset="0"/>
              </a:rPr>
              <a:t>    "</a:t>
            </a:r>
            <a:r>
              <a:rPr lang="en-US" sz="1400" dirty="0">
                <a:solidFill>
                  <a:srgbClr val="A31515"/>
                </a:solidFill>
                <a:latin typeface="Consolas" panose="020B0609020204030204" pitchFamily="49" charset="0"/>
              </a:rPr>
              <a:t>Title": "${</a:t>
            </a:r>
            <a:r>
              <a:rPr lang="en-US" sz="1400" dirty="0">
                <a:solidFill>
                  <a:srgbClr val="000000"/>
                </a:solidFill>
                <a:latin typeface="Consolas" panose="020B0609020204030204" pitchFamily="49" charset="0"/>
              </a:rPr>
              <a:t>title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smtClean="0">
                <a:solidFill>
                  <a:srgbClr val="A31515"/>
                </a:solidFill>
                <a:latin typeface="Consolas" panose="020B0609020204030204" pitchFamily="49" charset="0"/>
              </a:rPr>
              <a:t>  }`</a:t>
            </a:r>
            <a:r>
              <a:rPr lang="en-US" sz="1400" dirty="0" smtClean="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  </a:t>
            </a:r>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a:solidFill>
                  <a:srgbClr val="000000"/>
                </a:solidFill>
                <a:latin typeface="Consolas" panose="020B0609020204030204" pitchFamily="49" charset="0"/>
              </a:rPr>
              <a:t>Id</a:t>
            </a:r>
            <a:r>
              <a:rPr lang="en-US" sz="1400" dirty="0" smtClean="0">
                <a:solidFill>
                  <a:srgbClr val="A31515"/>
                </a:solidFill>
                <a:latin typeface="Consolas" panose="020B0609020204030204" pitchFamily="49" charset="0"/>
              </a:rPr>
              <a:t>})`</a:t>
            </a:r>
            <a:r>
              <a:rPr lang="en-US" sz="1400" dirty="0" smtClean="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SPHttpClientConfigurations.v1</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body: </a:t>
            </a:r>
            <a:r>
              <a:rPr lang="en-US" sz="1400" dirty="0" err="1">
                <a:solidFill>
                  <a:srgbClr val="000000"/>
                </a:solidFill>
                <a:latin typeface="Consolas" panose="020B0609020204030204" pitchFamily="49" charset="0"/>
              </a:rPr>
              <a:t>JSON.stringify</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"IF-MATCH"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X-HTTP-Method"</a:t>
            </a:r>
            <a:r>
              <a:rPr lang="en-US" sz="1400" dirty="0" err="1">
                <a:solidFill>
                  <a:srgbClr val="000000"/>
                </a:solidFill>
                <a:latin typeface="Consolas" panose="020B0609020204030204" pitchFamily="49" charset="0"/>
              </a:rPr>
              <a:t>:</a:t>
            </a:r>
            <a:r>
              <a:rPr lang="en-US" sz="1400" dirty="0" err="1">
                <a:solidFill>
                  <a:srgbClr val="A31515"/>
                </a:solidFill>
                <a:latin typeface="Consolas" panose="020B0609020204030204" pitchFamily="49" charset="0"/>
              </a:rPr>
              <a:t>"MERGE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smtClean="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smtClean="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then((response: Response):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smtClean="0">
                <a:solidFill>
                  <a:srgbClr val="000000"/>
                </a:solidFill>
                <a:latin typeface="Consolas" panose="020B0609020204030204" pitchFamily="49" charset="0"/>
              </a:rPr>
              <a:t>  </a:t>
            </a:r>
            <a:r>
              <a:rPr lang="en-US" sz="1400" dirty="0" smtClean="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`Item with ID: ${</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 successfully updated`</a:t>
            </a:r>
            <a:r>
              <a:rPr lang="en-US" sz="1400" dirty="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smtClean="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`Error updating item: +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a:t>
            </a:r>
            <a:endParaRPr lang="en-US" sz="1400" dirty="0" smtClean="0">
              <a:solidFill>
                <a:srgbClr val="0000FF"/>
              </a:solidFill>
              <a:latin typeface="Consolas" panose="020B0609020204030204" pitchFamily="49" charset="0"/>
            </a:endParaRPr>
          </a:p>
        </p:txBody>
      </p:sp>
    </p:spTree>
    <p:extLst>
      <p:ext uri="{BB962C8B-B14F-4D97-AF65-F5344CB8AC3E}">
        <p14:creationId xmlns:p14="http://schemas.microsoft.com/office/powerpoint/2010/main" val="1561648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smtClean="0"/>
              <a:t>Add </a:t>
            </a:r>
            <a:r>
              <a:rPr lang="en-US" sz="2800" dirty="0"/>
              <a:t>the List Item Entity Type to the @</a:t>
            </a:r>
            <a:r>
              <a:rPr lang="en-US" sz="2800" dirty="0" err="1"/>
              <a:t>odata.type</a:t>
            </a:r>
            <a:r>
              <a:rPr lang="en-US" sz="2800" dirty="0"/>
              <a:t> in the request body</a:t>
            </a:r>
          </a:p>
          <a:p>
            <a:r>
              <a:rPr lang="en-US" sz="2800" dirty="0"/>
              <a:t>Use the SharePoint Context </a:t>
            </a:r>
            <a:r>
              <a:rPr lang="en-US" sz="2800" dirty="0" err="1"/>
              <a:t>httpClient</a:t>
            </a:r>
            <a:r>
              <a:rPr lang="en-US" sz="2800" dirty="0"/>
              <a:t> to call the SharePoint REST </a:t>
            </a:r>
            <a:r>
              <a:rPr lang="en-US" sz="2800" dirty="0" smtClean="0"/>
              <a:t>API</a:t>
            </a:r>
            <a:endParaRPr lang="en-US" sz="2800" dirty="0"/>
          </a:p>
        </p:txBody>
      </p:sp>
      <p:sp>
        <p:nvSpPr>
          <p:cNvPr id="3" name="Title 2"/>
          <p:cNvSpPr>
            <a:spLocks noGrp="1"/>
          </p:cNvSpPr>
          <p:nvPr>
            <p:ph type="title"/>
          </p:nvPr>
        </p:nvSpPr>
        <p:spPr/>
        <p:txBody>
          <a:bodyPr/>
          <a:lstStyle/>
          <a:p>
            <a:r>
              <a:rPr lang="en-US" dirty="0"/>
              <a:t>Deleting list items</a:t>
            </a:r>
          </a:p>
        </p:txBody>
      </p:sp>
      <p:sp>
        <p:nvSpPr>
          <p:cNvPr id="5" name="Rectangle 4"/>
          <p:cNvSpPr/>
          <p:nvPr/>
        </p:nvSpPr>
        <p:spPr>
          <a:xfrm>
            <a:off x="5138117" y="1120998"/>
            <a:ext cx="7113443" cy="4185761"/>
          </a:xfrm>
          <a:prstGeom prst="rect">
            <a:avLst/>
          </a:prstGeom>
        </p:spPr>
        <p:txBody>
          <a:bodyPr wrap="square">
            <a:spAutoFit/>
          </a:bodyPr>
          <a:lstStyle/>
          <a:p>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smtClean="0">
                <a:solidFill>
                  <a:srgbClr val="0000FF"/>
                </a:solidFill>
                <a:latin typeface="Consolas" panose="020B0609020204030204" pitchFamily="49" charset="0"/>
              </a:rPr>
              <a:t>  </a:t>
            </a:r>
            <a:r>
              <a:rPr lang="en-US" sz="1400" dirty="0" err="1" smtClean="0">
                <a:solidFill>
                  <a:srgbClr val="0000FF"/>
                </a:solidFill>
                <a:latin typeface="Consolas" panose="020B0609020204030204" pitchFamily="49" charset="0"/>
              </a:rPr>
              <a:t>this</a:t>
            </a:r>
            <a:r>
              <a:rPr lang="en-US" sz="1400" dirty="0" err="1" smtClean="0">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smtClean="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 SPHttpClientConfigurations.v1</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"IF-MATCH"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X-HTTP-Method"</a:t>
            </a:r>
            <a:r>
              <a:rPr lang="en-US" sz="1400" dirty="0" err="1">
                <a:solidFill>
                  <a:srgbClr val="000000"/>
                </a:solidFill>
                <a:latin typeface="Consolas" panose="020B0609020204030204" pitchFamily="49" charset="0"/>
              </a:rPr>
              <a:t>:</a:t>
            </a:r>
            <a:r>
              <a:rPr lang="en-US" sz="1400" dirty="0" err="1">
                <a:solidFill>
                  <a:srgbClr val="A31515"/>
                </a:solidFill>
                <a:latin typeface="Consolas" panose="020B0609020204030204" pitchFamily="49" charset="0"/>
              </a:rPr>
              <a:t>"DELETE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smtClean="0">
                <a:solidFill>
                  <a:srgbClr val="000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smtClean="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then((response: Response):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smtClean="0">
                <a:solidFill>
                  <a:srgbClr val="000000"/>
                </a:solidFill>
                <a:latin typeface="Consolas" panose="020B0609020204030204" pitchFamily="49" charset="0"/>
              </a:rPr>
              <a:t>  </a:t>
            </a:r>
            <a:r>
              <a:rPr lang="en-US" sz="1400" dirty="0" err="1" smtClean="0">
                <a:solidFill>
                  <a:srgbClr val="000000"/>
                </a:solidFill>
                <a:latin typeface="Consolas" panose="020B0609020204030204" pitchFamily="49" charset="0"/>
              </a:rPr>
              <a:t>ContainerNode.parentNode.removeChild</a:t>
            </a:r>
            <a:r>
              <a:rPr lang="en-US" sz="1400" dirty="0" smtClean="0">
                <a:solidFill>
                  <a:srgbClr val="000000"/>
                </a:solidFill>
                <a:latin typeface="Consolas" panose="020B0609020204030204" pitchFamily="49" charset="0"/>
              </a:rPr>
              <a:t>(</a:t>
            </a:r>
            <a:r>
              <a:rPr lang="en-US" sz="1400" dirty="0" err="1" smtClean="0">
                <a:solidFill>
                  <a:srgbClr val="000000"/>
                </a:solidFill>
                <a:latin typeface="Consolas" panose="020B0609020204030204" pitchFamily="49" charset="0"/>
              </a:rPr>
              <a:t>ContainerNode</a:t>
            </a:r>
            <a:r>
              <a:rPr lang="en-US" sz="1400" dirty="0">
                <a:solidFill>
                  <a:srgbClr val="000000"/>
                </a:solidFill>
                <a:latin typeface="Consolas" panose="020B0609020204030204" pitchFamily="49" charset="0"/>
              </a:rPr>
              <a:t>);</a:t>
            </a:r>
          </a:p>
          <a:p>
            <a:r>
              <a:rPr lang="en-US" sz="1400" dirty="0" smtClean="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`Item with ID: ${</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 successfully deleted`</a:t>
            </a:r>
            <a:r>
              <a:rPr lang="en-US" sz="1400" dirty="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smtClean="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`Error deleting item: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smtClean="0">
                <a:solidFill>
                  <a:srgbClr val="000000"/>
                </a:solidFill>
                <a:latin typeface="Consolas" panose="020B0609020204030204" pitchFamily="49" charset="0"/>
              </a:rPr>
              <a:t>});</a:t>
            </a:r>
            <a:endParaRPr lang="en-US" sz="1400" dirty="0" smtClean="0">
              <a:solidFill>
                <a:srgbClr val="0000FF"/>
              </a:solidFill>
              <a:latin typeface="Consolas" panose="020B0609020204030204" pitchFamily="49" charset="0"/>
            </a:endParaRPr>
          </a:p>
          <a:p>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200719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Important patterns to follow</a:t>
            </a:r>
            <a:endParaRPr lang="fi-FI" dirty="0"/>
          </a:p>
        </p:txBody>
      </p:sp>
      <p:grpSp>
        <p:nvGrpSpPr>
          <p:cNvPr id="4" name="Group 3"/>
          <p:cNvGrpSpPr/>
          <p:nvPr/>
        </p:nvGrpSpPr>
        <p:grpSpPr>
          <a:xfrm>
            <a:off x="817342" y="3425254"/>
            <a:ext cx="3384375" cy="2756316"/>
            <a:chOff x="6017576" y="1174439"/>
            <a:chExt cx="5486400" cy="2757425"/>
          </a:xfrm>
        </p:grpSpPr>
        <p:sp>
          <p:nvSpPr>
            <p:cNvPr id="5" name="Rectangle 5"/>
            <p:cNvSpPr/>
            <p:nvPr/>
          </p:nvSpPr>
          <p:spPr bwMode="auto">
            <a:xfrm>
              <a:off x="6017576" y="1174439"/>
              <a:ext cx="5486400" cy="2757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React</a:t>
              </a:r>
            </a:p>
            <a:p>
              <a:pPr marL="285750" indent="-285750">
                <a:buFont typeface="Wingdings" panose="05000000000000000000" pitchFamily="2" charset="2"/>
                <a:buChar char="Ø"/>
              </a:pPr>
              <a:r>
                <a:rPr lang="en-US" sz="1400" dirty="0"/>
                <a:t>Use Office UI Fabric React components</a:t>
              </a:r>
            </a:p>
            <a:p>
              <a:pPr marL="285750" indent="-285750">
                <a:buFont typeface="Wingdings" panose="05000000000000000000" pitchFamily="2" charset="2"/>
                <a:buChar char="Ø"/>
              </a:pPr>
              <a:r>
                <a:rPr lang="en-US" sz="1400" dirty="0"/>
                <a:t>Use state to keep track of Web Part status and data</a:t>
              </a:r>
            </a:p>
            <a:p>
              <a:pPr marL="285750" indent="-285750">
                <a:buFont typeface="Wingdings" panose="05000000000000000000" pitchFamily="2" charset="2"/>
                <a:buChar char="Ø"/>
              </a:pPr>
              <a:r>
                <a:rPr lang="en-US" sz="1400" dirty="0"/>
                <a:t>Use the web part's </a:t>
              </a:r>
              <a:r>
                <a:rPr lang="en-US" sz="1400" dirty="0" err="1"/>
                <a:t>HttpClient</a:t>
              </a:r>
              <a:r>
                <a:rPr lang="en-US" sz="1400" dirty="0"/>
                <a:t> in a React component</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6"/>
            <p:cNvSpPr/>
            <p:nvPr/>
          </p:nvSpPr>
          <p:spPr bwMode="auto">
            <a:xfrm>
              <a:off x="6017576" y="1174439"/>
              <a:ext cx="350194" cy="27574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490044" y="3425254"/>
            <a:ext cx="3384375" cy="2756316"/>
            <a:chOff x="6017576" y="1174439"/>
            <a:chExt cx="5486400" cy="2757425"/>
          </a:xfrm>
        </p:grpSpPr>
        <p:sp>
          <p:nvSpPr>
            <p:cNvPr id="11" name="Rectangle 5"/>
            <p:cNvSpPr/>
            <p:nvPr/>
          </p:nvSpPr>
          <p:spPr bwMode="auto">
            <a:xfrm>
              <a:off x="6017576" y="1174439"/>
              <a:ext cx="5486400"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Angular</a:t>
              </a:r>
              <a:endParaRPr lang="en-US" sz="800" dirty="0">
                <a:gradFill>
                  <a:gsLst>
                    <a:gs pos="0">
                      <a:srgbClr val="FFFFFF"/>
                    </a:gs>
                    <a:gs pos="100000">
                      <a:srgbClr val="FFFFFF"/>
                    </a:gs>
                  </a:gsLst>
                  <a:lin ang="5400000" scaled="0"/>
                </a:gradFill>
                <a:ea typeface="Segoe UI" pitchFamily="34" charset="0"/>
                <a:cs typeface="Segoe UI" pitchFamily="34" charset="0"/>
              </a:endParaRPr>
            </a:p>
            <a:p>
              <a:pPr marL="285750" indent="-285750">
                <a:buFont typeface="Wingdings" panose="05000000000000000000" pitchFamily="2" charset="2"/>
                <a:buChar char="Ø"/>
              </a:pPr>
              <a:r>
                <a:rPr lang="en-US" sz="1400" dirty="0"/>
                <a:t>Load Angular and </a:t>
              </a:r>
              <a:r>
                <a:rPr lang="en-US" sz="1400" dirty="0" err="1"/>
                <a:t>ngOfficeUIFabric</a:t>
              </a:r>
              <a:r>
                <a:rPr lang="en-US" sz="1400" dirty="0"/>
                <a:t> from CDN</a:t>
              </a:r>
            </a:p>
            <a:p>
              <a:pPr marL="285750" indent="-285750">
                <a:buFont typeface="Wingdings" panose="05000000000000000000" pitchFamily="2" charset="2"/>
                <a:buChar char="Ø"/>
              </a:pPr>
              <a:r>
                <a:rPr lang="en-US" sz="1400" dirty="0"/>
                <a:t>Use conditional rendering for one-time web part setup</a:t>
              </a:r>
            </a:p>
            <a:p>
              <a:pPr marL="285750" indent="-285750">
                <a:buFont typeface="Wingdings" panose="05000000000000000000" pitchFamily="2" charset="2"/>
                <a:buChar char="Ø"/>
              </a:pPr>
              <a:r>
                <a:rPr lang="en-US" sz="1400" dirty="0"/>
                <a:t>Pass web </a:t>
              </a:r>
              <a:r>
                <a:rPr lang="en-US" sz="1400" dirty="0" err="1"/>
                <a:t>oart</a:t>
              </a:r>
              <a:r>
                <a:rPr lang="en-US" sz="1400" dirty="0"/>
                <a:t> configuration to Angular and react to configuration changes in the Angular application</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165090" y="3429658"/>
            <a:ext cx="3384375" cy="2756316"/>
            <a:chOff x="6017576" y="1174439"/>
            <a:chExt cx="5486400" cy="2757425"/>
          </a:xfrm>
        </p:grpSpPr>
        <p:sp>
          <p:nvSpPr>
            <p:cNvPr id="14" name="Rectangle 5"/>
            <p:cNvSpPr/>
            <p:nvPr/>
          </p:nvSpPr>
          <p:spPr bwMode="auto">
            <a:xfrm>
              <a:off x="6017576" y="1174439"/>
              <a:ext cx="5486400"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SP PnP JS Library</a:t>
              </a:r>
            </a:p>
            <a:p>
              <a:pPr marL="285750" indent="-285750">
                <a:buFont typeface="Wingdings" panose="05000000000000000000" pitchFamily="2" charset="2"/>
                <a:buChar char="Ø"/>
              </a:pPr>
              <a:r>
                <a:rPr lang="en-US" sz="1400" dirty="0"/>
                <a:t>Use the SP PnP JS library with SharePoint Framework Client-Side web parts</a:t>
              </a:r>
            </a:p>
            <a:p>
              <a:pPr marL="285750" indent="-285750">
                <a:buFont typeface="Wingdings" panose="05000000000000000000" pitchFamily="2" charset="2"/>
                <a:buChar char="Ø"/>
              </a:pPr>
              <a:r>
                <a:rPr lang="en-US" sz="1400" dirty="0"/>
                <a:t>Configure global request headers and override them for specific requests, as needed</a:t>
              </a:r>
            </a:p>
            <a:p>
              <a:pPr marL="285750" indent="-285750">
                <a:buFont typeface="Wingdings" panose="05000000000000000000" pitchFamily="2" charset="2"/>
                <a:buChar char="Ø"/>
              </a:pPr>
              <a:r>
                <a:rPr lang="en-US" sz="1400" dirty="0"/>
                <a:t>Sort and select the top n items from a list with the fluent API</a:t>
              </a:r>
            </a:p>
            <a:p>
              <a:pPr defTabSz="932037"/>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817342" y="1184386"/>
            <a:ext cx="10732123" cy="2030673"/>
            <a:chOff x="6017576" y="1174439"/>
            <a:chExt cx="17397812" cy="2757425"/>
          </a:xfrm>
        </p:grpSpPr>
        <p:sp>
          <p:nvSpPr>
            <p:cNvPr id="17" name="Rectangle 5"/>
            <p:cNvSpPr/>
            <p:nvPr/>
          </p:nvSpPr>
          <p:spPr bwMode="auto">
            <a:xfrm>
              <a:off x="6017576" y="1174439"/>
              <a:ext cx="17397812"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0" rIns="34280" bIns="34280" rtlCol="0" anchor="ctr" anchorCtr="0"/>
            <a:lstStyle/>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Use </a:t>
              </a:r>
              <a:r>
                <a:rPr lang="en-US" sz="1900" dirty="0" err="1">
                  <a:gradFill>
                    <a:gsLst>
                      <a:gs pos="0">
                        <a:srgbClr val="FFFFFF"/>
                      </a:gs>
                      <a:gs pos="100000">
                        <a:srgbClr val="FFFFFF"/>
                      </a:gs>
                    </a:gsLst>
                    <a:lin ang="5400000" scaled="0"/>
                  </a:gradFill>
                  <a:ea typeface="Segoe UI" pitchFamily="34" charset="0"/>
                  <a:cs typeface="Segoe UI" pitchFamily="34" charset="0"/>
                </a:rPr>
                <a:t>ETags</a:t>
              </a:r>
              <a:r>
                <a:rPr lang="en-US" sz="1900" dirty="0">
                  <a:gradFill>
                    <a:gsLst>
                      <a:gs pos="0">
                        <a:srgbClr val="FFFFFF"/>
                      </a:gs>
                      <a:gs pos="100000">
                        <a:srgbClr val="FFFFFF"/>
                      </a:gs>
                    </a:gsLst>
                    <a:lin ang="5400000" scaled="0"/>
                  </a:gradFill>
                  <a:ea typeface="Segoe UI" pitchFamily="34" charset="0"/>
                  <a:cs typeface="Segoe UI" pitchFamily="34" charset="0"/>
                </a:rPr>
                <a:t> to ensure data integrity when updating and deleting items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Chain promises when performing multiple asynchronous operations as part of one use case</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Break a chain of promises in case of an error and handling it gracefully</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Retrieve the List Item Entity Type to model items in REST requests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Optimize REST responses for performance</a:t>
              </a:r>
            </a:p>
          </p:txBody>
        </p:sp>
        <p:sp>
          <p:nvSpPr>
            <p:cNvPr id="18" name="Rectangle 6"/>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9608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CRUD operations with no framework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b796c41-22f8-4e5f-a4f6-26e92db7f69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212</TotalTime>
  <Words>1296</Words>
  <Application>Microsoft Office PowerPoint</Application>
  <PresentationFormat>Custom</PresentationFormat>
  <Paragraphs>207</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List Item Entity Type Names</vt:lpstr>
      <vt:lpstr>Reading list items</vt:lpstr>
      <vt:lpstr>Creating list items</vt:lpstr>
      <vt:lpstr>Updating list items</vt:lpstr>
      <vt:lpstr>Deleting list items</vt:lpstr>
      <vt:lpstr>Important patterns to follow</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CRUD with no framework</dc:title>
  <dc:subject>&lt;Speech title here&gt;</dc:subject>
  <dc:creator>Vesa Juvonen;Todd Baginski</dc:creator>
  <cp:keywords>SharePoint, PnP</cp:keywords>
  <dc:description>Template: _x000d_
Formatting: _x000d_
Audience Type:</dc:description>
  <cp:lastModifiedBy>Todd Baginski</cp:lastModifiedBy>
  <cp:revision>66</cp:revision>
  <dcterms:created xsi:type="dcterms:W3CDTF">2016-10-24T10:18:28Z</dcterms:created>
  <dcterms:modified xsi:type="dcterms:W3CDTF">2017-01-19T06:44:06Z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